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1"/>
  </p:notesMasterIdLst>
  <p:sldIdLst>
    <p:sldId id="256" r:id="rId2"/>
    <p:sldId id="262" r:id="rId3"/>
    <p:sldId id="257" r:id="rId4"/>
    <p:sldId id="258" r:id="rId5"/>
    <p:sldId id="260" r:id="rId6"/>
    <p:sldId id="259" r:id="rId7"/>
    <p:sldId id="263" r:id="rId8"/>
    <p:sldId id="264" r:id="rId9"/>
    <p:sldId id="261"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198"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203B7E0-641C-4F9C-B2E2-56365F4FB8F9}" type="datetimeFigureOut">
              <a:rPr lang="en-US" smtClean="0"/>
              <a:pPr/>
              <a:t>4/15/2012</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B1F2607-D342-4185-BBA7-A5DAAFB82113}"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B1F2607-D342-4185-BBA7-A5DAAFB82113}"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When</a:t>
            </a:r>
            <a:r>
              <a:rPr lang="en-US" baseline="0" dirty="0" smtClean="0"/>
              <a:t> using copyrighted work, ask yourself “What am doing with this?”, “Is this already in the public domain, or does it have current copyright protection?”, “How much of this am I using?”, and “Am I infringing on profit-making from this piece?”</a:t>
            </a:r>
            <a:endParaRPr lang="en-US" dirty="0"/>
          </a:p>
        </p:txBody>
      </p:sp>
      <p:sp>
        <p:nvSpPr>
          <p:cNvPr id="4" name="Slide Number Placeholder 3"/>
          <p:cNvSpPr>
            <a:spLocks noGrp="1"/>
          </p:cNvSpPr>
          <p:nvPr>
            <p:ph type="sldNum" sz="quarter" idx="10"/>
          </p:nvPr>
        </p:nvSpPr>
        <p:spPr/>
        <p:txBody>
          <a:bodyPr/>
          <a:lstStyle/>
          <a:p>
            <a:fld id="{1B1F2607-D342-4185-BBA7-A5DAAFB82113}"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Multiple</a:t>
            </a:r>
            <a:r>
              <a:rPr lang="en-US" baseline="0" dirty="0" smtClean="0"/>
              <a:t> copies for classroom use may be made….with restrictions.  (Note red text!)  When using copyrighted materials, even in fair use, it is important to post the copyright notice with the copied work.</a:t>
            </a:r>
            <a:endParaRPr lang="en-US" dirty="0"/>
          </a:p>
        </p:txBody>
      </p:sp>
      <p:sp>
        <p:nvSpPr>
          <p:cNvPr id="4" name="Slide Number Placeholder 3"/>
          <p:cNvSpPr>
            <a:spLocks noGrp="1"/>
          </p:cNvSpPr>
          <p:nvPr>
            <p:ph type="sldNum" sz="quarter" idx="10"/>
          </p:nvPr>
        </p:nvSpPr>
        <p:spPr/>
        <p:txBody>
          <a:bodyPr/>
          <a:lstStyle/>
          <a:p>
            <a:fld id="{1B1F2607-D342-4185-BBA7-A5DAAFB82113}"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Our district has its own guidelines for video use.  If in doubt, try to use the streaming video services through the district/</a:t>
            </a:r>
            <a:r>
              <a:rPr lang="en-US" baseline="0" dirty="0" smtClean="0"/>
              <a:t> campus online resources—they’ve already been pre-approved!</a:t>
            </a:r>
            <a:endParaRPr lang="en-US" dirty="0"/>
          </a:p>
        </p:txBody>
      </p:sp>
      <p:sp>
        <p:nvSpPr>
          <p:cNvPr id="4" name="Slide Number Placeholder 3"/>
          <p:cNvSpPr>
            <a:spLocks noGrp="1"/>
          </p:cNvSpPr>
          <p:nvPr>
            <p:ph type="sldNum" sz="quarter" idx="10"/>
          </p:nvPr>
        </p:nvSpPr>
        <p:spPr/>
        <p:txBody>
          <a:bodyPr/>
          <a:lstStyle/>
          <a:p>
            <a:fld id="{1B1F2607-D342-4185-BBA7-A5DAAFB82113}"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Supposedly,</a:t>
            </a:r>
            <a:r>
              <a:rPr lang="en-US" baseline="0" dirty="0" smtClean="0"/>
              <a:t> playing music in the classroom is also prohibited…discussion?</a:t>
            </a:r>
            <a:endParaRPr lang="en-US" dirty="0"/>
          </a:p>
        </p:txBody>
      </p:sp>
      <p:sp>
        <p:nvSpPr>
          <p:cNvPr id="4" name="Slide Number Placeholder 3"/>
          <p:cNvSpPr>
            <a:spLocks noGrp="1"/>
          </p:cNvSpPr>
          <p:nvPr>
            <p:ph type="sldNum" sz="quarter" idx="10"/>
          </p:nvPr>
        </p:nvSpPr>
        <p:spPr/>
        <p:txBody>
          <a:bodyPr/>
          <a:lstStyle/>
          <a:p>
            <a:fld id="{1B1F2607-D342-4185-BBA7-A5DAAFB82113}"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Follow the four </a:t>
            </a:r>
            <a:r>
              <a:rPr lang="en-US" smtClean="0"/>
              <a:t>fair use </a:t>
            </a:r>
            <a:r>
              <a:rPr lang="en-US" dirty="0" smtClean="0"/>
              <a:t>guidelines, and stick to classroom use only.  If</a:t>
            </a:r>
            <a:r>
              <a:rPr lang="en-US" baseline="0" dirty="0" smtClean="0"/>
              <a:t> multimedia projects are to be posted, be sure to obtain permission from copyright owners and display citations.</a:t>
            </a:r>
            <a:endParaRPr lang="en-US" dirty="0"/>
          </a:p>
        </p:txBody>
      </p:sp>
      <p:sp>
        <p:nvSpPr>
          <p:cNvPr id="4" name="Slide Number Placeholder 3"/>
          <p:cNvSpPr>
            <a:spLocks noGrp="1"/>
          </p:cNvSpPr>
          <p:nvPr>
            <p:ph type="sldNum" sz="quarter" idx="10"/>
          </p:nvPr>
        </p:nvSpPr>
        <p:spPr/>
        <p:txBody>
          <a:bodyPr/>
          <a:lstStyle/>
          <a:p>
            <a:fld id="{1B1F2607-D342-4185-BBA7-A5DAAFB82113}" type="slidenum">
              <a:rPr lang="en-US" smtClean="0"/>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Note the permission to download and copy for teachers!</a:t>
            </a:r>
            <a:endParaRPr lang="en-US" dirty="0"/>
          </a:p>
        </p:txBody>
      </p:sp>
      <p:sp>
        <p:nvSpPr>
          <p:cNvPr id="4" name="Slide Number Placeholder 3"/>
          <p:cNvSpPr>
            <a:spLocks noGrp="1"/>
          </p:cNvSpPr>
          <p:nvPr>
            <p:ph type="sldNum" sz="quarter" idx="10"/>
          </p:nvPr>
        </p:nvSpPr>
        <p:spPr/>
        <p:txBody>
          <a:bodyPr/>
          <a:lstStyle/>
          <a:p>
            <a:fld id="{1B1F2607-D342-4185-BBA7-A5DAAFB82113}" type="slidenum">
              <a:rPr lang="en-US" smtClean="0"/>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These resources include lessons to use with students</a:t>
            </a:r>
            <a:r>
              <a:rPr lang="en-US" baseline="0" dirty="0" smtClean="0"/>
              <a:t> and more information for teachers and librarians.</a:t>
            </a:r>
            <a:endParaRPr lang="en-US" dirty="0"/>
          </a:p>
        </p:txBody>
      </p:sp>
      <p:sp>
        <p:nvSpPr>
          <p:cNvPr id="4" name="Slide Number Placeholder 3"/>
          <p:cNvSpPr>
            <a:spLocks noGrp="1"/>
          </p:cNvSpPr>
          <p:nvPr>
            <p:ph type="sldNum" sz="quarter" idx="10"/>
          </p:nvPr>
        </p:nvSpPr>
        <p:spPr/>
        <p:txBody>
          <a:bodyPr/>
          <a:lstStyle/>
          <a:p>
            <a:fld id="{1B1F2607-D342-4185-BBA7-A5DAAFB82113}" type="slidenum">
              <a:rPr lang="en-US" smtClean="0"/>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B1F2607-D342-4185-BBA7-A5DAAFB82113}"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EC06BFA9-4AB3-4FAF-AD2F-AEAEE21D69E2}" type="datetime1">
              <a:rPr lang="en-US" smtClean="0"/>
              <a:pPr/>
              <a:t>4/15/2012</a:t>
            </a:fld>
            <a:endParaRPr lang="en-US" dirty="0"/>
          </a:p>
        </p:txBody>
      </p:sp>
      <p:sp>
        <p:nvSpPr>
          <p:cNvPr id="17" name="Footer Placeholder 16"/>
          <p:cNvSpPr>
            <a:spLocks noGrp="1"/>
          </p:cNvSpPr>
          <p:nvPr>
            <p:ph type="ftr" sz="quarter" idx="11"/>
          </p:nvPr>
        </p:nvSpPr>
        <p:spPr>
          <a:xfrm>
            <a:off x="5410200" y="4205288"/>
            <a:ext cx="1295400" cy="457200"/>
          </a:xfrm>
        </p:spPr>
        <p:txBody>
          <a:bodyPr/>
          <a:lstStyle/>
          <a:p>
            <a:r>
              <a:rPr lang="en-US" dirty="0" smtClean="0"/>
              <a:t>Chris Margocs   MLS Graduate Student   Sam Houston State University   Spring 2012</a:t>
            </a:r>
            <a:endParaRPr lang="en-US" dirty="0"/>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62E96E7B-D030-441B-A6F9-39A2AFB54D69}"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701C25B-E3BD-4A2E-B1BA-08A34587032C}" type="datetime1">
              <a:rPr lang="en-US" smtClean="0"/>
              <a:pPr/>
              <a:t>4/15/2012</a:t>
            </a:fld>
            <a:endParaRPr lang="en-US" dirty="0"/>
          </a:p>
        </p:txBody>
      </p:sp>
      <p:sp>
        <p:nvSpPr>
          <p:cNvPr id="5" name="Footer Placeholder 4"/>
          <p:cNvSpPr>
            <a:spLocks noGrp="1"/>
          </p:cNvSpPr>
          <p:nvPr>
            <p:ph type="ftr" sz="quarter" idx="11"/>
          </p:nvPr>
        </p:nvSpPr>
        <p:spPr/>
        <p:txBody>
          <a:bodyPr/>
          <a:lstStyle/>
          <a:p>
            <a:r>
              <a:rPr lang="en-US" dirty="0" smtClean="0"/>
              <a:t>Chris Margocs   MLS Graduate Student   Sam Houston State University   Spring 2012</a:t>
            </a:r>
            <a:endParaRPr lang="en-US" dirty="0"/>
          </a:p>
        </p:txBody>
      </p:sp>
      <p:sp>
        <p:nvSpPr>
          <p:cNvPr id="6" name="Slide Number Placeholder 5"/>
          <p:cNvSpPr>
            <a:spLocks noGrp="1"/>
          </p:cNvSpPr>
          <p:nvPr>
            <p:ph type="sldNum" sz="quarter" idx="12"/>
          </p:nvPr>
        </p:nvSpPr>
        <p:spPr/>
        <p:txBody>
          <a:bodyPr/>
          <a:lstStyle/>
          <a:p>
            <a:fld id="{62E96E7B-D030-441B-A6F9-39A2AFB54D69}"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392EF66-26D2-4707-90BA-3A405F555608}" type="datetime1">
              <a:rPr lang="en-US" smtClean="0"/>
              <a:pPr/>
              <a:t>4/15/2012</a:t>
            </a:fld>
            <a:endParaRPr lang="en-US" dirty="0"/>
          </a:p>
        </p:txBody>
      </p:sp>
      <p:sp>
        <p:nvSpPr>
          <p:cNvPr id="5" name="Footer Placeholder 4"/>
          <p:cNvSpPr>
            <a:spLocks noGrp="1"/>
          </p:cNvSpPr>
          <p:nvPr>
            <p:ph type="ftr" sz="quarter" idx="11"/>
          </p:nvPr>
        </p:nvSpPr>
        <p:spPr/>
        <p:txBody>
          <a:bodyPr/>
          <a:lstStyle/>
          <a:p>
            <a:r>
              <a:rPr lang="en-US" dirty="0" smtClean="0"/>
              <a:t>Chris Margocs   MLS Graduate Student   Sam Houston State University   Spring 2012</a:t>
            </a:r>
            <a:endParaRPr lang="en-US" dirty="0"/>
          </a:p>
        </p:txBody>
      </p:sp>
      <p:sp>
        <p:nvSpPr>
          <p:cNvPr id="6" name="Slide Number Placeholder 5"/>
          <p:cNvSpPr>
            <a:spLocks noGrp="1"/>
          </p:cNvSpPr>
          <p:nvPr>
            <p:ph type="sldNum" sz="quarter" idx="12"/>
          </p:nvPr>
        </p:nvSpPr>
        <p:spPr/>
        <p:txBody>
          <a:bodyPr/>
          <a:lstStyle/>
          <a:p>
            <a:fld id="{62E96E7B-D030-441B-A6F9-39A2AFB54D69}"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B2CB637-4390-4D81-9AD9-43205C89E283}" type="datetime1">
              <a:rPr lang="en-US" smtClean="0"/>
              <a:pPr/>
              <a:t>4/15/2012</a:t>
            </a:fld>
            <a:endParaRPr lang="en-US" dirty="0"/>
          </a:p>
        </p:txBody>
      </p:sp>
      <p:sp>
        <p:nvSpPr>
          <p:cNvPr id="5" name="Footer Placeholder 4"/>
          <p:cNvSpPr>
            <a:spLocks noGrp="1"/>
          </p:cNvSpPr>
          <p:nvPr>
            <p:ph type="ftr" sz="quarter" idx="11"/>
          </p:nvPr>
        </p:nvSpPr>
        <p:spPr/>
        <p:txBody>
          <a:bodyPr/>
          <a:lstStyle/>
          <a:p>
            <a:r>
              <a:rPr lang="en-US" dirty="0" smtClean="0"/>
              <a:t>Chris Margocs   MLS Graduate Student   Sam Houston State University   Spring 2012</a:t>
            </a:r>
            <a:endParaRPr lang="en-US" dirty="0"/>
          </a:p>
        </p:txBody>
      </p:sp>
      <p:sp>
        <p:nvSpPr>
          <p:cNvPr id="6" name="Slide Number Placeholder 5"/>
          <p:cNvSpPr>
            <a:spLocks noGrp="1"/>
          </p:cNvSpPr>
          <p:nvPr>
            <p:ph type="sldNum" sz="quarter" idx="12"/>
          </p:nvPr>
        </p:nvSpPr>
        <p:spPr/>
        <p:txBody>
          <a:bodyPr/>
          <a:lstStyle/>
          <a:p>
            <a:fld id="{62E96E7B-D030-441B-A6F9-39A2AFB54D69}"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768FCD9-ED66-4199-A399-E16588BB4667}" type="datetime1">
              <a:rPr lang="en-US" smtClean="0"/>
              <a:pPr/>
              <a:t>4/15/2012</a:t>
            </a:fld>
            <a:endParaRPr lang="en-US" dirty="0"/>
          </a:p>
        </p:txBody>
      </p:sp>
      <p:sp>
        <p:nvSpPr>
          <p:cNvPr id="5" name="Footer Placeholder 4"/>
          <p:cNvSpPr>
            <a:spLocks noGrp="1"/>
          </p:cNvSpPr>
          <p:nvPr>
            <p:ph type="ftr" sz="quarter" idx="11"/>
          </p:nvPr>
        </p:nvSpPr>
        <p:spPr/>
        <p:txBody>
          <a:bodyPr/>
          <a:lstStyle/>
          <a:p>
            <a:r>
              <a:rPr lang="en-US" dirty="0" smtClean="0"/>
              <a:t>Chris Margocs   MLS Graduate Student   Sam Houston State University   Spring 2012</a:t>
            </a:r>
            <a:endParaRPr lang="en-US" dirty="0"/>
          </a:p>
        </p:txBody>
      </p:sp>
      <p:sp>
        <p:nvSpPr>
          <p:cNvPr id="6" name="Slide Number Placeholder 5"/>
          <p:cNvSpPr>
            <a:spLocks noGrp="1"/>
          </p:cNvSpPr>
          <p:nvPr>
            <p:ph type="sldNum" sz="quarter" idx="12"/>
          </p:nvPr>
        </p:nvSpPr>
        <p:spPr/>
        <p:txBody>
          <a:bodyPr/>
          <a:lstStyle/>
          <a:p>
            <a:fld id="{62E96E7B-D030-441B-A6F9-39A2AFB54D69}"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9E76B00-93A1-49AE-91D0-73FB9DBC62AB}" type="datetime1">
              <a:rPr lang="en-US" smtClean="0"/>
              <a:pPr/>
              <a:t>4/15/2012</a:t>
            </a:fld>
            <a:endParaRPr lang="en-US" dirty="0"/>
          </a:p>
        </p:txBody>
      </p:sp>
      <p:sp>
        <p:nvSpPr>
          <p:cNvPr id="6" name="Footer Placeholder 5"/>
          <p:cNvSpPr>
            <a:spLocks noGrp="1"/>
          </p:cNvSpPr>
          <p:nvPr>
            <p:ph type="ftr" sz="quarter" idx="11"/>
          </p:nvPr>
        </p:nvSpPr>
        <p:spPr/>
        <p:txBody>
          <a:bodyPr/>
          <a:lstStyle/>
          <a:p>
            <a:r>
              <a:rPr lang="en-US" dirty="0" smtClean="0"/>
              <a:t>Chris Margocs   MLS Graduate Student   Sam Houston State University   Spring 2012</a:t>
            </a:r>
            <a:endParaRPr lang="en-US" dirty="0"/>
          </a:p>
        </p:txBody>
      </p:sp>
      <p:sp>
        <p:nvSpPr>
          <p:cNvPr id="7" name="Slide Number Placeholder 6"/>
          <p:cNvSpPr>
            <a:spLocks noGrp="1"/>
          </p:cNvSpPr>
          <p:nvPr>
            <p:ph type="sldNum" sz="quarter" idx="12"/>
          </p:nvPr>
        </p:nvSpPr>
        <p:spPr/>
        <p:txBody>
          <a:bodyPr/>
          <a:lstStyle/>
          <a:p>
            <a:fld id="{62E96E7B-D030-441B-A6F9-39A2AFB54D69}"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62E5F8FA-1A11-4324-B085-33ACEFC013A1}" type="datetime1">
              <a:rPr lang="en-US" smtClean="0"/>
              <a:pPr/>
              <a:t>4/15/2012</a:t>
            </a:fld>
            <a:endParaRPr lang="en-US" dirty="0"/>
          </a:p>
        </p:txBody>
      </p:sp>
      <p:sp>
        <p:nvSpPr>
          <p:cNvPr id="27" name="Slide Number Placeholder 26"/>
          <p:cNvSpPr>
            <a:spLocks noGrp="1"/>
          </p:cNvSpPr>
          <p:nvPr>
            <p:ph type="sldNum" sz="quarter" idx="11"/>
          </p:nvPr>
        </p:nvSpPr>
        <p:spPr/>
        <p:txBody>
          <a:bodyPr rtlCol="0"/>
          <a:lstStyle/>
          <a:p>
            <a:fld id="{62E96E7B-D030-441B-A6F9-39A2AFB54D69}" type="slidenum">
              <a:rPr lang="en-US" smtClean="0"/>
              <a:pPr/>
              <a:t>‹#›</a:t>
            </a:fld>
            <a:endParaRPr lang="en-US" dirty="0"/>
          </a:p>
        </p:txBody>
      </p:sp>
      <p:sp>
        <p:nvSpPr>
          <p:cNvPr id="28" name="Footer Placeholder 27"/>
          <p:cNvSpPr>
            <a:spLocks noGrp="1"/>
          </p:cNvSpPr>
          <p:nvPr>
            <p:ph type="ftr" sz="quarter" idx="12"/>
          </p:nvPr>
        </p:nvSpPr>
        <p:spPr/>
        <p:txBody>
          <a:bodyPr rtlCol="0"/>
          <a:lstStyle/>
          <a:p>
            <a:r>
              <a:rPr lang="en-US" dirty="0" smtClean="0"/>
              <a:t>Chris Margocs   MLS Graduate Student   Sam Houston State University   Spring 2012</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D50F4B21-B842-4812-ABB5-EFFD107531C6}" type="datetime1">
              <a:rPr lang="en-US" smtClean="0"/>
              <a:pPr/>
              <a:t>4/15/2012</a:t>
            </a:fld>
            <a:endParaRPr lang="en-US" dirty="0"/>
          </a:p>
        </p:txBody>
      </p:sp>
      <p:sp>
        <p:nvSpPr>
          <p:cNvPr id="4" name="Footer Placeholder 3"/>
          <p:cNvSpPr>
            <a:spLocks noGrp="1"/>
          </p:cNvSpPr>
          <p:nvPr>
            <p:ph type="ftr" sz="quarter" idx="11"/>
          </p:nvPr>
        </p:nvSpPr>
        <p:spPr>
          <a:xfrm>
            <a:off x="5257800" y="612648"/>
            <a:ext cx="1325880" cy="457200"/>
          </a:xfrm>
        </p:spPr>
        <p:txBody>
          <a:bodyPr/>
          <a:lstStyle/>
          <a:p>
            <a:r>
              <a:rPr lang="en-US" dirty="0" smtClean="0"/>
              <a:t>Chris Margocs   MLS Graduate Student   Sam Houston State University   Spring 2012</a:t>
            </a:r>
            <a:endParaRPr lang="en-US" dirty="0"/>
          </a:p>
        </p:txBody>
      </p:sp>
      <p:sp>
        <p:nvSpPr>
          <p:cNvPr id="5" name="Slide Number Placeholder 4"/>
          <p:cNvSpPr>
            <a:spLocks noGrp="1"/>
          </p:cNvSpPr>
          <p:nvPr>
            <p:ph type="sldNum" sz="quarter" idx="12"/>
          </p:nvPr>
        </p:nvSpPr>
        <p:spPr>
          <a:xfrm>
            <a:off x="8174736" y="2272"/>
            <a:ext cx="762000" cy="365760"/>
          </a:xfrm>
        </p:spPr>
        <p:txBody>
          <a:bodyPr/>
          <a:lstStyle/>
          <a:p>
            <a:fld id="{62E96E7B-D030-441B-A6F9-39A2AFB54D69}"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FF4023-D3C7-4CEB-8E24-BD49E5FA626B}" type="datetime1">
              <a:rPr lang="en-US" smtClean="0"/>
              <a:pPr/>
              <a:t>4/15/2012</a:t>
            </a:fld>
            <a:endParaRPr lang="en-US" dirty="0"/>
          </a:p>
        </p:txBody>
      </p:sp>
      <p:sp>
        <p:nvSpPr>
          <p:cNvPr id="3" name="Footer Placeholder 2"/>
          <p:cNvSpPr>
            <a:spLocks noGrp="1"/>
          </p:cNvSpPr>
          <p:nvPr>
            <p:ph type="ftr" sz="quarter" idx="11"/>
          </p:nvPr>
        </p:nvSpPr>
        <p:spPr/>
        <p:txBody>
          <a:bodyPr/>
          <a:lstStyle/>
          <a:p>
            <a:r>
              <a:rPr lang="en-US" dirty="0" smtClean="0"/>
              <a:t>Chris Margocs   MLS Graduate Student   Sam Houston State University   Spring 2012</a:t>
            </a:r>
            <a:endParaRPr lang="en-US" dirty="0"/>
          </a:p>
        </p:txBody>
      </p:sp>
      <p:sp>
        <p:nvSpPr>
          <p:cNvPr id="4" name="Slide Number Placeholder 3"/>
          <p:cNvSpPr>
            <a:spLocks noGrp="1"/>
          </p:cNvSpPr>
          <p:nvPr>
            <p:ph type="sldNum" sz="quarter" idx="12"/>
          </p:nvPr>
        </p:nvSpPr>
        <p:spPr/>
        <p:txBody>
          <a:bodyPr/>
          <a:lstStyle/>
          <a:p>
            <a:fld id="{62E96E7B-D030-441B-A6F9-39A2AFB54D69}"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AFCE72B-A65A-4C26-AE86-5CCD7BE5A8A7}" type="datetime1">
              <a:rPr lang="en-US" smtClean="0"/>
              <a:pPr/>
              <a:t>4/15/2012</a:t>
            </a:fld>
            <a:endParaRPr lang="en-US" dirty="0"/>
          </a:p>
        </p:txBody>
      </p:sp>
      <p:sp>
        <p:nvSpPr>
          <p:cNvPr id="6" name="Footer Placeholder 5"/>
          <p:cNvSpPr>
            <a:spLocks noGrp="1"/>
          </p:cNvSpPr>
          <p:nvPr>
            <p:ph type="ftr" sz="quarter" idx="11"/>
          </p:nvPr>
        </p:nvSpPr>
        <p:spPr/>
        <p:txBody>
          <a:bodyPr/>
          <a:lstStyle/>
          <a:p>
            <a:r>
              <a:rPr lang="en-US" dirty="0" smtClean="0"/>
              <a:t>Chris Margocs   MLS Graduate Student   Sam Houston State University   Spring 2012</a:t>
            </a:r>
            <a:endParaRPr lang="en-US" dirty="0"/>
          </a:p>
        </p:txBody>
      </p:sp>
      <p:sp>
        <p:nvSpPr>
          <p:cNvPr id="7" name="Slide Number Placeholder 6"/>
          <p:cNvSpPr>
            <a:spLocks noGrp="1"/>
          </p:cNvSpPr>
          <p:nvPr>
            <p:ph type="sldNum" sz="quarter" idx="12"/>
          </p:nvPr>
        </p:nvSpPr>
        <p:spPr/>
        <p:txBody>
          <a:bodyPr/>
          <a:lstStyle/>
          <a:p>
            <a:fld id="{62E96E7B-D030-441B-A6F9-39A2AFB54D69}"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BF11749-179B-4A48-BACD-F92A84B51D82}" type="datetime1">
              <a:rPr lang="en-US" smtClean="0"/>
              <a:pPr/>
              <a:t>4/15/2012</a:t>
            </a:fld>
            <a:endParaRPr lang="en-US" dirty="0"/>
          </a:p>
        </p:txBody>
      </p:sp>
      <p:sp>
        <p:nvSpPr>
          <p:cNvPr id="6" name="Footer Placeholder 5"/>
          <p:cNvSpPr>
            <a:spLocks noGrp="1"/>
          </p:cNvSpPr>
          <p:nvPr>
            <p:ph type="ftr" sz="quarter" idx="11"/>
          </p:nvPr>
        </p:nvSpPr>
        <p:spPr/>
        <p:txBody>
          <a:bodyPr/>
          <a:lstStyle/>
          <a:p>
            <a:r>
              <a:rPr lang="en-US" dirty="0" smtClean="0"/>
              <a:t>Chris Margocs   MLS Graduate Student   Sam Houston State University   Spring 2012</a:t>
            </a:r>
            <a:endParaRPr lang="en-US" dirty="0"/>
          </a:p>
        </p:txBody>
      </p:sp>
      <p:sp>
        <p:nvSpPr>
          <p:cNvPr id="7" name="Slide Number Placeholder 6"/>
          <p:cNvSpPr>
            <a:spLocks noGrp="1"/>
          </p:cNvSpPr>
          <p:nvPr>
            <p:ph type="sldNum" sz="quarter" idx="12"/>
          </p:nvPr>
        </p:nvSpPr>
        <p:spPr/>
        <p:txBody>
          <a:bodyPr/>
          <a:lstStyle/>
          <a:p>
            <a:fld id="{62E96E7B-D030-441B-A6F9-39A2AFB54D69}"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A541B209-994C-408C-ADB6-4364CFA21303}" type="datetime1">
              <a:rPr lang="en-US" smtClean="0"/>
              <a:pPr/>
              <a:t>4/15/2012</a:t>
            </a:fld>
            <a:endParaRPr lang="en-US" dirty="0"/>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r>
              <a:rPr lang="en-US" dirty="0" smtClean="0"/>
              <a:t>Chris Margocs   MLS Graduate Student   Sam Houston State University   Spring 2012</a:t>
            </a:r>
            <a:endParaRPr lang="en-US" dirty="0"/>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62E96E7B-D030-441B-A6F9-39A2AFB54D69}"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6.xml"/><Relationship Id="rId4" Type="http://schemas.openxmlformats.org/officeDocument/2006/relationships/hyperlink" Target="http://www.techlearning.com/techlearning/pdf/events/techforum/tx05/TeacherCopyright_chart.pdf"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librarycopyright.net/fairuse/"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navigator.carolon.net/" TargetMode="External"/><Relationship Id="rId5" Type="http://schemas.openxmlformats.org/officeDocument/2006/relationships/hyperlink" Target="http://copyright.columbia.edu/copyright/fair-use/fair-use-checklist/" TargetMode="External"/><Relationship Id="rId4" Type="http://schemas.openxmlformats.org/officeDocument/2006/relationships/hyperlink" Target="http://www.techlearning.com/section/Copyright/31/page/1"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www.ala.org/advocacy/sites/ala.org.advocacy/files/content/copyright/fairuse/digitalclassroomdelivery/webdigitalpsafinal.pdf"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hyperlink" Target="http://www.copyright.gov/circs/circ21.pdf" TargetMode="External"/><Relationship Id="rId4" Type="http://schemas.openxmlformats.org/officeDocument/2006/relationships/hyperlink" Target="http://www.techlearning.com/techlearning/pdf/events/techforum/tx05/TeacherCopyright_chart.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Copyright/ Fair Use for Teachers</a:t>
            </a:r>
            <a:endParaRPr lang="en-US" dirty="0"/>
          </a:p>
        </p:txBody>
      </p:sp>
      <p:sp>
        <p:nvSpPr>
          <p:cNvPr id="3" name="Subtitle 2"/>
          <p:cNvSpPr>
            <a:spLocks noGrp="1"/>
          </p:cNvSpPr>
          <p:nvPr>
            <p:ph type="subTitle" idx="1"/>
          </p:nvPr>
        </p:nvSpPr>
        <p:spPr/>
        <p:txBody>
          <a:bodyPr/>
          <a:lstStyle/>
          <a:p>
            <a:r>
              <a:rPr lang="en-US" dirty="0" smtClean="0"/>
              <a:t>What, when, and how of using copyrighted materials in the classroom</a:t>
            </a:r>
          </a:p>
        </p:txBody>
      </p:sp>
      <p:sp>
        <p:nvSpPr>
          <p:cNvPr id="5" name="Footer Placeholder 4"/>
          <p:cNvSpPr>
            <a:spLocks noGrp="1"/>
          </p:cNvSpPr>
          <p:nvPr>
            <p:ph type="ftr" sz="quarter" idx="11"/>
          </p:nvPr>
        </p:nvSpPr>
        <p:spPr>
          <a:xfrm>
            <a:off x="5181600" y="4205288"/>
            <a:ext cx="1752600" cy="747712"/>
          </a:xfrm>
        </p:spPr>
        <p:txBody>
          <a:bodyPr/>
          <a:lstStyle/>
          <a:p>
            <a:r>
              <a:rPr lang="en-US" dirty="0" smtClean="0"/>
              <a:t>Chris Margocs   </a:t>
            </a:r>
          </a:p>
          <a:p>
            <a:r>
              <a:rPr lang="en-US" dirty="0" smtClean="0"/>
              <a:t>MLS Graduate Student   </a:t>
            </a:r>
          </a:p>
          <a:p>
            <a:r>
              <a:rPr lang="en-US" dirty="0" smtClean="0"/>
              <a:t>Sam Houston State University</a:t>
            </a:r>
          </a:p>
          <a:p>
            <a:r>
              <a:rPr lang="en-US" dirty="0" smtClean="0"/>
              <a:t>   Spring 2012</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Factors considered for fair use</a:t>
            </a:r>
            <a:endParaRPr lang="en-US" dirty="0"/>
          </a:p>
        </p:txBody>
      </p:sp>
      <p:sp>
        <p:nvSpPr>
          <p:cNvPr id="3" name="Content Placeholder 2"/>
          <p:cNvSpPr>
            <a:spLocks noGrp="1"/>
          </p:cNvSpPr>
          <p:nvPr>
            <p:ph idx="1"/>
          </p:nvPr>
        </p:nvSpPr>
        <p:spPr>
          <a:xfrm>
            <a:off x="457200" y="2057400"/>
            <a:ext cx="8229600" cy="4572000"/>
          </a:xfrm>
        </p:spPr>
        <p:txBody>
          <a:bodyPr>
            <a:normAutofit/>
          </a:bodyPr>
          <a:lstStyle/>
          <a:p>
            <a:pPr marL="566928" indent="-457200">
              <a:buNone/>
            </a:pPr>
            <a:r>
              <a:rPr lang="en-US" sz="2000" dirty="0" smtClean="0"/>
              <a:t>(1) the purpose and character of the use, including whether such use is of a commercial nature or is for nonprofit educational purposes;</a:t>
            </a:r>
          </a:p>
          <a:p>
            <a:pPr marL="566928" indent="-457200">
              <a:buAutoNum type="arabicParenBoth"/>
            </a:pPr>
            <a:endParaRPr lang="en-US" sz="2000" dirty="0" smtClean="0"/>
          </a:p>
          <a:p>
            <a:pPr>
              <a:buNone/>
            </a:pPr>
            <a:r>
              <a:rPr lang="en-US" sz="2000" dirty="0" smtClean="0"/>
              <a:t>(2) the nature of the copyrighted work;</a:t>
            </a:r>
          </a:p>
          <a:p>
            <a:pPr>
              <a:buNone/>
            </a:pPr>
            <a:endParaRPr lang="en-US" sz="2000" dirty="0" smtClean="0"/>
          </a:p>
          <a:p>
            <a:pPr>
              <a:buNone/>
            </a:pPr>
            <a:r>
              <a:rPr lang="en-US" sz="2000" dirty="0" smtClean="0"/>
              <a:t>(3) the amount and substantiality of the portion used in relation to the copyrighted work as a whole; and</a:t>
            </a:r>
          </a:p>
          <a:p>
            <a:pPr>
              <a:buNone/>
            </a:pPr>
            <a:endParaRPr lang="en-US" sz="2000" dirty="0" smtClean="0"/>
          </a:p>
          <a:p>
            <a:pPr>
              <a:buNone/>
            </a:pPr>
            <a:r>
              <a:rPr lang="en-US" sz="2000" dirty="0" smtClean="0"/>
              <a:t>(4) the effect of the use upon the potential market for or value of the copyrighted work.</a:t>
            </a:r>
          </a:p>
          <a:p>
            <a:pPr>
              <a:buNone/>
            </a:pPr>
            <a:endParaRPr lang="en-US" sz="2000" dirty="0" smtClean="0"/>
          </a:p>
          <a:p>
            <a:pPr>
              <a:buNone/>
            </a:pPr>
            <a:endParaRPr lang="en-US" sz="2000" dirty="0" smtClean="0"/>
          </a:p>
          <a:p>
            <a:pPr>
              <a:buNone/>
            </a:pPr>
            <a:r>
              <a:rPr lang="en-US" sz="1200" dirty="0" smtClean="0"/>
              <a:t>United States Copyright Office, </a:t>
            </a:r>
            <a:r>
              <a:rPr lang="en-US" sz="1200" b="1" i="1" dirty="0" smtClean="0"/>
              <a:t>Reproduction of Copyrighted Works by Educators and Librarians</a:t>
            </a:r>
            <a:r>
              <a:rPr lang="en-US" sz="1200" dirty="0" smtClean="0"/>
              <a:t>, 2009</a:t>
            </a:r>
            <a:endParaRPr lang="en-US" sz="1200" dirty="0"/>
          </a:p>
        </p:txBody>
      </p:sp>
      <p:sp>
        <p:nvSpPr>
          <p:cNvPr id="4" name="Footer Placeholder 3"/>
          <p:cNvSpPr>
            <a:spLocks noGrp="1"/>
          </p:cNvSpPr>
          <p:nvPr>
            <p:ph type="ftr" sz="quarter" idx="11"/>
          </p:nvPr>
        </p:nvSpPr>
        <p:spPr>
          <a:xfrm>
            <a:off x="5257800" y="612648"/>
            <a:ext cx="1676400" cy="606552"/>
          </a:xfrm>
        </p:spPr>
        <p:txBody>
          <a:bodyPr/>
          <a:lstStyle/>
          <a:p>
            <a:r>
              <a:rPr lang="en-US" dirty="0" smtClean="0"/>
              <a:t>Chris Margocs   </a:t>
            </a:r>
          </a:p>
          <a:p>
            <a:r>
              <a:rPr lang="en-US" dirty="0" smtClean="0"/>
              <a:t>MLS Graduate Student   </a:t>
            </a:r>
          </a:p>
          <a:p>
            <a:r>
              <a:rPr lang="en-US" dirty="0" smtClean="0"/>
              <a:t>Sam Houston State University   Spring 2012</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066800"/>
          </a:xfrm>
        </p:spPr>
        <p:txBody>
          <a:bodyPr/>
          <a:lstStyle/>
          <a:p>
            <a:r>
              <a:rPr lang="en-US" dirty="0" smtClean="0"/>
              <a:t>Print Materials</a:t>
            </a:r>
            <a:endParaRPr lang="en-US" dirty="0"/>
          </a:p>
        </p:txBody>
      </p:sp>
      <p:sp>
        <p:nvSpPr>
          <p:cNvPr id="3" name="Content Placeholder 2"/>
          <p:cNvSpPr>
            <a:spLocks noGrp="1"/>
          </p:cNvSpPr>
          <p:nvPr>
            <p:ph sz="half" idx="1"/>
          </p:nvPr>
        </p:nvSpPr>
        <p:spPr>
          <a:xfrm>
            <a:off x="457200" y="1752600"/>
            <a:ext cx="4038600" cy="4717987"/>
          </a:xfrm>
        </p:spPr>
        <p:txBody>
          <a:bodyPr>
            <a:normAutofit/>
          </a:bodyPr>
          <a:lstStyle/>
          <a:p>
            <a:pPr>
              <a:buNone/>
            </a:pPr>
            <a:r>
              <a:rPr lang="en-US" sz="1800" dirty="0" smtClean="0"/>
              <a:t>Allowable</a:t>
            </a:r>
          </a:p>
          <a:p>
            <a:r>
              <a:rPr lang="en-US" sz="1800" dirty="0" smtClean="0"/>
              <a:t>Poems of less than 250 words</a:t>
            </a:r>
          </a:p>
          <a:p>
            <a:r>
              <a:rPr lang="en-US" sz="1800" dirty="0" smtClean="0"/>
              <a:t>1000 word excerpt, or 10% rule for longer passages</a:t>
            </a:r>
          </a:p>
          <a:p>
            <a:r>
              <a:rPr lang="en-US" sz="1800" dirty="0" smtClean="0"/>
              <a:t>One illustration per book or periodical</a:t>
            </a:r>
          </a:p>
          <a:p>
            <a:r>
              <a:rPr lang="en-US" sz="1800" dirty="0" smtClean="0"/>
              <a:t>A chapter from a book</a:t>
            </a:r>
          </a:p>
          <a:p>
            <a:r>
              <a:rPr lang="en-US" sz="1800" dirty="0" smtClean="0"/>
              <a:t>An article from a periodical</a:t>
            </a:r>
          </a:p>
          <a:p>
            <a:r>
              <a:rPr lang="en-US" sz="1800" dirty="0" smtClean="0"/>
              <a:t>Two pages of a “special work” that combines text with graphics (10% rule still applies)</a:t>
            </a:r>
            <a:endParaRPr lang="en-US" sz="1800" dirty="0"/>
          </a:p>
        </p:txBody>
      </p:sp>
      <p:sp>
        <p:nvSpPr>
          <p:cNvPr id="4" name="Content Placeholder 3"/>
          <p:cNvSpPr>
            <a:spLocks noGrp="1"/>
          </p:cNvSpPr>
          <p:nvPr>
            <p:ph sz="half" idx="2"/>
          </p:nvPr>
        </p:nvSpPr>
        <p:spPr>
          <a:xfrm>
            <a:off x="4648200" y="1752600"/>
            <a:ext cx="4038600" cy="4495800"/>
          </a:xfrm>
        </p:spPr>
        <p:txBody>
          <a:bodyPr>
            <a:normAutofit/>
          </a:bodyPr>
          <a:lstStyle/>
          <a:p>
            <a:pPr>
              <a:buNone/>
            </a:pPr>
            <a:r>
              <a:rPr lang="en-US" sz="1800" dirty="0" smtClean="0"/>
              <a:t>Not allowed</a:t>
            </a:r>
          </a:p>
          <a:p>
            <a:r>
              <a:rPr lang="en-US" sz="1800" dirty="0" smtClean="0">
                <a:solidFill>
                  <a:srgbClr val="FF0000"/>
                </a:solidFill>
              </a:rPr>
              <a:t>Consumable texts (workbooks, test booklets, answer sheets)</a:t>
            </a:r>
          </a:p>
          <a:p>
            <a:r>
              <a:rPr lang="en-US" sz="1800" dirty="0" smtClean="0"/>
              <a:t>Creating your own anthology</a:t>
            </a:r>
          </a:p>
          <a:p>
            <a:r>
              <a:rPr lang="en-US" sz="1800" dirty="0" smtClean="0"/>
              <a:t>To replace the purchase of text</a:t>
            </a:r>
          </a:p>
          <a:p>
            <a:r>
              <a:rPr lang="en-US" sz="1800" dirty="0" smtClean="0"/>
              <a:t>Charging students more than the cost of copying</a:t>
            </a:r>
          </a:p>
          <a:p>
            <a:r>
              <a:rPr lang="en-US" sz="1800" dirty="0" smtClean="0"/>
              <a:t>Copying for use by more than one school course</a:t>
            </a:r>
          </a:p>
          <a:p>
            <a:r>
              <a:rPr lang="en-US" sz="1800" dirty="0" smtClean="0"/>
              <a:t>No more than one short piece, or two excerpts, from the same author in a term</a:t>
            </a:r>
          </a:p>
          <a:p>
            <a:r>
              <a:rPr lang="en-US" sz="1800" dirty="0" smtClean="0"/>
              <a:t>No more than 9 occurrences of multiple copying per class, per term</a:t>
            </a:r>
          </a:p>
          <a:p>
            <a:pPr>
              <a:buNone/>
            </a:pPr>
            <a:endParaRPr lang="en-US" dirty="0" smtClean="0"/>
          </a:p>
          <a:p>
            <a:endParaRPr lang="en-US" dirty="0"/>
          </a:p>
        </p:txBody>
      </p:sp>
      <p:sp>
        <p:nvSpPr>
          <p:cNvPr id="5" name="Footer Placeholder 4"/>
          <p:cNvSpPr>
            <a:spLocks noGrp="1"/>
          </p:cNvSpPr>
          <p:nvPr>
            <p:ph type="ftr" sz="quarter" idx="11"/>
          </p:nvPr>
        </p:nvSpPr>
        <p:spPr>
          <a:xfrm>
            <a:off x="5257800" y="612648"/>
            <a:ext cx="1676400" cy="606552"/>
          </a:xfrm>
        </p:spPr>
        <p:txBody>
          <a:bodyPr/>
          <a:lstStyle/>
          <a:p>
            <a:r>
              <a:rPr lang="en-US" dirty="0" smtClean="0"/>
              <a:t>Chris Margocs </a:t>
            </a:r>
          </a:p>
          <a:p>
            <a:r>
              <a:rPr lang="en-US" dirty="0" smtClean="0"/>
              <a:t>  MLS Graduate Student</a:t>
            </a:r>
          </a:p>
          <a:p>
            <a:r>
              <a:rPr lang="en-US" dirty="0" smtClean="0"/>
              <a:t>   Sam Houston State University</a:t>
            </a:r>
          </a:p>
          <a:p>
            <a:r>
              <a:rPr lang="en-US" dirty="0" smtClean="0"/>
              <a:t>   Spring 2012</a:t>
            </a:r>
            <a:endParaRPr lang="en-US" dirty="0"/>
          </a:p>
        </p:txBody>
      </p:sp>
      <p:sp>
        <p:nvSpPr>
          <p:cNvPr id="6" name="TextBox 5"/>
          <p:cNvSpPr txBox="1"/>
          <p:nvPr/>
        </p:nvSpPr>
        <p:spPr>
          <a:xfrm>
            <a:off x="381000" y="6400800"/>
            <a:ext cx="8458200" cy="276999"/>
          </a:xfrm>
          <a:prstGeom prst="rect">
            <a:avLst/>
          </a:prstGeom>
          <a:noFill/>
        </p:spPr>
        <p:txBody>
          <a:bodyPr wrap="square" rtlCol="0">
            <a:spAutoFit/>
          </a:bodyPr>
          <a:lstStyle/>
          <a:p>
            <a:pPr>
              <a:buNone/>
            </a:pPr>
            <a:r>
              <a:rPr lang="en-US" sz="1200" dirty="0" smtClean="0"/>
              <a:t>United States Copyright Office, </a:t>
            </a:r>
            <a:r>
              <a:rPr lang="en-US" sz="1200" b="1" i="1" dirty="0" smtClean="0"/>
              <a:t>Reproduction of Copyrighted Works by Educators and Librarians</a:t>
            </a:r>
            <a:r>
              <a:rPr lang="en-US" sz="1200" dirty="0" smtClean="0"/>
              <a:t>, 2009</a:t>
            </a:r>
            <a:endParaRPr lang="en-US" sz="12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1066800"/>
          </a:xfrm>
        </p:spPr>
        <p:txBody>
          <a:bodyPr/>
          <a:lstStyle/>
          <a:p>
            <a:r>
              <a:rPr lang="en-US" dirty="0" smtClean="0"/>
              <a:t>Video</a:t>
            </a:r>
            <a:endParaRPr lang="en-US" dirty="0"/>
          </a:p>
        </p:txBody>
      </p:sp>
      <p:sp>
        <p:nvSpPr>
          <p:cNvPr id="3" name="Content Placeholder 2"/>
          <p:cNvSpPr>
            <a:spLocks noGrp="1"/>
          </p:cNvSpPr>
          <p:nvPr>
            <p:ph sz="half" idx="1"/>
          </p:nvPr>
        </p:nvSpPr>
        <p:spPr>
          <a:xfrm>
            <a:off x="457200" y="1676401"/>
            <a:ext cx="4038600" cy="4038600"/>
          </a:xfrm>
        </p:spPr>
        <p:txBody>
          <a:bodyPr/>
          <a:lstStyle/>
          <a:p>
            <a:pPr>
              <a:buNone/>
            </a:pPr>
            <a:r>
              <a:rPr lang="en-US" sz="1800" dirty="0" smtClean="0"/>
              <a:t>Allowable</a:t>
            </a:r>
          </a:p>
          <a:p>
            <a:r>
              <a:rPr lang="en-US" sz="1800" dirty="0" smtClean="0"/>
              <a:t>Classroom viewing to supplement the curriculum</a:t>
            </a:r>
          </a:p>
          <a:p>
            <a:r>
              <a:rPr lang="en-US" sz="1800" dirty="0" smtClean="0"/>
              <a:t>Streaming from the media center to the classroom</a:t>
            </a:r>
          </a:p>
          <a:p>
            <a:r>
              <a:rPr lang="en-US" sz="1800" dirty="0" smtClean="0"/>
              <a:t>Using portions of copyrighted works, following the 10% rule or less than three minutes of the whole, in media productions</a:t>
            </a:r>
          </a:p>
          <a:p>
            <a:r>
              <a:rPr lang="en-US" sz="1800" dirty="0" smtClean="0"/>
              <a:t>Making copies, to be held in the library, for use if the original is unusable (but it must be repurchased, if possible, ASAP)</a:t>
            </a:r>
          </a:p>
          <a:p>
            <a:endParaRPr lang="en-US" dirty="0" smtClean="0"/>
          </a:p>
          <a:p>
            <a:pPr>
              <a:buNone/>
            </a:pPr>
            <a:endParaRPr lang="en-US" dirty="0"/>
          </a:p>
        </p:txBody>
      </p:sp>
      <p:sp>
        <p:nvSpPr>
          <p:cNvPr id="4" name="Content Placeholder 3"/>
          <p:cNvSpPr>
            <a:spLocks noGrp="1"/>
          </p:cNvSpPr>
          <p:nvPr>
            <p:ph sz="half" idx="2"/>
          </p:nvPr>
        </p:nvSpPr>
        <p:spPr>
          <a:xfrm>
            <a:off x="4648200" y="1676401"/>
            <a:ext cx="4038600" cy="4114800"/>
          </a:xfrm>
        </p:spPr>
        <p:txBody>
          <a:bodyPr>
            <a:normAutofit/>
          </a:bodyPr>
          <a:lstStyle/>
          <a:p>
            <a:pPr>
              <a:buNone/>
            </a:pPr>
            <a:r>
              <a:rPr lang="en-US" sz="1800" dirty="0" smtClean="0"/>
              <a:t>Not allowed</a:t>
            </a:r>
          </a:p>
          <a:p>
            <a:r>
              <a:rPr lang="en-US" sz="1800" dirty="0" smtClean="0"/>
              <a:t>Viewing as entertainment</a:t>
            </a:r>
          </a:p>
          <a:p>
            <a:r>
              <a:rPr lang="en-US" sz="1800" dirty="0" smtClean="0"/>
              <a:t>Use in distance learning</a:t>
            </a:r>
          </a:p>
          <a:p>
            <a:r>
              <a:rPr lang="en-US" sz="1800" dirty="0" smtClean="0"/>
              <a:t>Streaming copyrighted video for student use from home</a:t>
            </a:r>
          </a:p>
          <a:p>
            <a:r>
              <a:rPr lang="en-US" sz="1800" dirty="0" smtClean="0"/>
              <a:t>Posting teacher or student multimedia presentations that use copyrighted works to a website</a:t>
            </a:r>
          </a:p>
          <a:p>
            <a:r>
              <a:rPr lang="en-US" sz="1800" dirty="0" smtClean="0"/>
              <a:t>Use of “bootlegged” copies</a:t>
            </a:r>
          </a:p>
          <a:p>
            <a:pPr>
              <a:buNone/>
            </a:pPr>
            <a:endParaRPr lang="en-US" sz="1800" dirty="0"/>
          </a:p>
        </p:txBody>
      </p:sp>
      <p:sp>
        <p:nvSpPr>
          <p:cNvPr id="5" name="Footer Placeholder 4"/>
          <p:cNvSpPr>
            <a:spLocks noGrp="1"/>
          </p:cNvSpPr>
          <p:nvPr>
            <p:ph type="ftr" sz="quarter" idx="11"/>
          </p:nvPr>
        </p:nvSpPr>
        <p:spPr>
          <a:xfrm>
            <a:off x="5029200" y="612648"/>
            <a:ext cx="1752600" cy="606552"/>
          </a:xfrm>
        </p:spPr>
        <p:txBody>
          <a:bodyPr/>
          <a:lstStyle/>
          <a:p>
            <a:r>
              <a:rPr lang="en-US" dirty="0" smtClean="0"/>
              <a:t>Chris Margocs</a:t>
            </a:r>
          </a:p>
          <a:p>
            <a:r>
              <a:rPr lang="en-US" dirty="0" smtClean="0"/>
              <a:t>   MLS Graduate Student</a:t>
            </a:r>
          </a:p>
          <a:p>
            <a:r>
              <a:rPr lang="en-US" dirty="0" smtClean="0"/>
              <a:t>   Sam Houston State University  </a:t>
            </a:r>
          </a:p>
          <a:p>
            <a:r>
              <a:rPr lang="en-US" dirty="0" smtClean="0"/>
              <a:t> Spring 2012</a:t>
            </a:r>
            <a:endParaRPr lang="en-US" dirty="0"/>
          </a:p>
        </p:txBody>
      </p:sp>
      <p:sp>
        <p:nvSpPr>
          <p:cNvPr id="7" name="TextBox 6"/>
          <p:cNvSpPr txBox="1"/>
          <p:nvPr/>
        </p:nvSpPr>
        <p:spPr>
          <a:xfrm>
            <a:off x="762000" y="5943600"/>
            <a:ext cx="7620000" cy="738664"/>
          </a:xfrm>
          <a:prstGeom prst="rect">
            <a:avLst/>
          </a:prstGeom>
          <a:noFill/>
        </p:spPr>
        <p:txBody>
          <a:bodyPr wrap="square" rtlCol="0">
            <a:spAutoFit/>
          </a:bodyPr>
          <a:lstStyle/>
          <a:p>
            <a:r>
              <a:rPr lang="en-US" sz="1400" dirty="0" smtClean="0"/>
              <a:t>American Library Association.  (2009).  </a:t>
            </a:r>
            <a:r>
              <a:rPr lang="en-US" sz="1400" i="1" dirty="0" smtClean="0"/>
              <a:t>Performance of or showing films in the classroom.</a:t>
            </a:r>
          </a:p>
          <a:p>
            <a:r>
              <a:rPr lang="en-US" sz="1400" dirty="0" smtClean="0"/>
              <a:t>Technology and Learning. (2005).  </a:t>
            </a:r>
            <a:r>
              <a:rPr lang="en-US" sz="1400" i="1" dirty="0" smtClean="0"/>
              <a:t>Copyright and Fair Use Guidelines for Teachers.</a:t>
            </a:r>
          </a:p>
          <a:p>
            <a:r>
              <a:rPr lang="en-US" sz="1400" i="1" dirty="0" smtClean="0"/>
              <a:t> </a:t>
            </a:r>
            <a:endParaRPr lang="en-US" sz="1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Music</a:t>
            </a:r>
            <a:endParaRPr lang="en-US" dirty="0"/>
          </a:p>
        </p:txBody>
      </p:sp>
      <p:sp>
        <p:nvSpPr>
          <p:cNvPr id="3" name="Content Placeholder 2"/>
          <p:cNvSpPr>
            <a:spLocks noGrp="1"/>
          </p:cNvSpPr>
          <p:nvPr>
            <p:ph sz="half" idx="1"/>
          </p:nvPr>
        </p:nvSpPr>
        <p:spPr>
          <a:xfrm>
            <a:off x="457200" y="2057400"/>
            <a:ext cx="4038600" cy="3962399"/>
          </a:xfrm>
        </p:spPr>
        <p:txBody>
          <a:bodyPr>
            <a:normAutofit/>
          </a:bodyPr>
          <a:lstStyle/>
          <a:p>
            <a:pPr>
              <a:buNone/>
            </a:pPr>
            <a:r>
              <a:rPr lang="en-US" sz="1800" dirty="0" smtClean="0"/>
              <a:t>Allowable</a:t>
            </a:r>
          </a:p>
          <a:p>
            <a:r>
              <a:rPr lang="en-US" sz="1800" dirty="0" smtClean="0"/>
              <a:t>Print music follows similar guidelines as print materials</a:t>
            </a:r>
          </a:p>
          <a:p>
            <a:r>
              <a:rPr lang="en-US" sz="1800" dirty="0" smtClean="0"/>
              <a:t>Copying print music for “emergency” purposes for performance; copies must be purchased ASAP</a:t>
            </a:r>
          </a:p>
          <a:p>
            <a:r>
              <a:rPr lang="en-US" sz="1800" dirty="0" smtClean="0"/>
              <a:t>Single copies of recorded student performances for the teacher</a:t>
            </a:r>
          </a:p>
          <a:p>
            <a:r>
              <a:rPr lang="en-US" sz="1800" dirty="0" smtClean="0"/>
              <a:t>Single copies of purchased copyrighted  recordings for classroom use</a:t>
            </a:r>
          </a:p>
          <a:p>
            <a:r>
              <a:rPr lang="en-US" sz="1800" dirty="0" smtClean="0"/>
              <a:t>30 seconds of a musical piece</a:t>
            </a:r>
          </a:p>
          <a:p>
            <a:endParaRPr lang="en-US" sz="1800" dirty="0"/>
          </a:p>
        </p:txBody>
      </p:sp>
      <p:sp>
        <p:nvSpPr>
          <p:cNvPr id="4" name="Content Placeholder 3"/>
          <p:cNvSpPr>
            <a:spLocks noGrp="1"/>
          </p:cNvSpPr>
          <p:nvPr>
            <p:ph sz="half" idx="2"/>
          </p:nvPr>
        </p:nvSpPr>
        <p:spPr>
          <a:xfrm>
            <a:off x="4648200" y="2057401"/>
            <a:ext cx="4038600" cy="3429000"/>
          </a:xfrm>
        </p:spPr>
        <p:txBody>
          <a:bodyPr/>
          <a:lstStyle/>
          <a:p>
            <a:pPr>
              <a:buNone/>
            </a:pPr>
            <a:r>
              <a:rPr lang="en-US" sz="1800" dirty="0" smtClean="0"/>
              <a:t>Not allowed</a:t>
            </a:r>
          </a:p>
          <a:p>
            <a:r>
              <a:rPr lang="en-US" sz="1800" dirty="0" smtClean="0"/>
              <a:t>Copying music to make a compilation</a:t>
            </a:r>
          </a:p>
          <a:p>
            <a:r>
              <a:rPr lang="en-US" sz="1800" dirty="0" smtClean="0"/>
              <a:t>Copying print music from a consumable source</a:t>
            </a:r>
          </a:p>
          <a:p>
            <a:r>
              <a:rPr lang="en-US" sz="1800" dirty="0" smtClean="0"/>
              <a:t>Public performance of whole copyrighted works without permission</a:t>
            </a:r>
          </a:p>
          <a:p>
            <a:pPr>
              <a:buNone/>
            </a:pPr>
            <a:endParaRPr lang="en-US" dirty="0"/>
          </a:p>
        </p:txBody>
      </p:sp>
      <p:sp>
        <p:nvSpPr>
          <p:cNvPr id="5" name="Footer Placeholder 4"/>
          <p:cNvSpPr>
            <a:spLocks noGrp="1"/>
          </p:cNvSpPr>
          <p:nvPr>
            <p:ph type="ftr" sz="quarter" idx="11"/>
          </p:nvPr>
        </p:nvSpPr>
        <p:spPr>
          <a:xfrm>
            <a:off x="5257800" y="612648"/>
            <a:ext cx="1676400" cy="530352"/>
          </a:xfrm>
        </p:spPr>
        <p:txBody>
          <a:bodyPr/>
          <a:lstStyle/>
          <a:p>
            <a:r>
              <a:rPr lang="en-US" dirty="0" smtClean="0"/>
              <a:t>Chris Margocs</a:t>
            </a:r>
          </a:p>
          <a:p>
            <a:r>
              <a:rPr lang="en-US" dirty="0" smtClean="0"/>
              <a:t>   MLS Graduate Student </a:t>
            </a:r>
          </a:p>
          <a:p>
            <a:r>
              <a:rPr lang="en-US" dirty="0" smtClean="0"/>
              <a:t>  Sam Houston State University   Spring 2012</a:t>
            </a:r>
            <a:endParaRPr lang="en-US" dirty="0"/>
          </a:p>
        </p:txBody>
      </p:sp>
      <p:sp>
        <p:nvSpPr>
          <p:cNvPr id="6" name="TextBox 5"/>
          <p:cNvSpPr txBox="1"/>
          <p:nvPr/>
        </p:nvSpPr>
        <p:spPr>
          <a:xfrm>
            <a:off x="304800" y="6019800"/>
            <a:ext cx="8534400" cy="677108"/>
          </a:xfrm>
          <a:prstGeom prst="rect">
            <a:avLst/>
          </a:prstGeom>
          <a:noFill/>
        </p:spPr>
        <p:txBody>
          <a:bodyPr wrap="square" rtlCol="0">
            <a:spAutoFit/>
          </a:bodyPr>
          <a:lstStyle/>
          <a:p>
            <a:endParaRPr lang="en-US" sz="1400" dirty="0" smtClean="0"/>
          </a:p>
          <a:p>
            <a:r>
              <a:rPr lang="en-US" sz="1200" dirty="0" smtClean="0"/>
              <a:t>United States Copyright Office.  (2009)  </a:t>
            </a:r>
            <a:r>
              <a:rPr lang="en-US" sz="1200" i="1" dirty="0" smtClean="0"/>
              <a:t>Reproduction of Copyrighted Works by Educators and Librarians</a:t>
            </a:r>
            <a:r>
              <a:rPr lang="en-US" sz="1200" dirty="0" smtClean="0"/>
              <a:t>.</a:t>
            </a:r>
          </a:p>
          <a:p>
            <a:r>
              <a:rPr lang="en-US" sz="1200" dirty="0" smtClean="0"/>
              <a:t>Technology and Learning. (2005).  </a:t>
            </a:r>
            <a:r>
              <a:rPr lang="en-US" sz="1200" i="1" dirty="0" smtClean="0"/>
              <a:t>Copyright and Fair Use Guidelines for Teachers.</a:t>
            </a:r>
            <a:endParaRPr lang="en-US" sz="12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Digital content</a:t>
            </a:r>
            <a:endParaRPr lang="en-US" dirty="0"/>
          </a:p>
        </p:txBody>
      </p:sp>
      <p:sp>
        <p:nvSpPr>
          <p:cNvPr id="3" name="Content Placeholder 2"/>
          <p:cNvSpPr>
            <a:spLocks noGrp="1"/>
          </p:cNvSpPr>
          <p:nvPr>
            <p:ph sz="half" idx="1"/>
          </p:nvPr>
        </p:nvSpPr>
        <p:spPr>
          <a:xfrm>
            <a:off x="457200" y="2249425"/>
            <a:ext cx="4038600" cy="2322576"/>
          </a:xfrm>
        </p:spPr>
        <p:txBody>
          <a:bodyPr/>
          <a:lstStyle/>
          <a:p>
            <a:pPr>
              <a:buNone/>
            </a:pPr>
            <a:r>
              <a:rPr lang="en-US" dirty="0" smtClean="0"/>
              <a:t>Allowable</a:t>
            </a:r>
          </a:p>
          <a:p>
            <a:r>
              <a:rPr lang="en-US" dirty="0" smtClean="0"/>
              <a:t>Downloading images for educational use</a:t>
            </a:r>
          </a:p>
          <a:p>
            <a:r>
              <a:rPr lang="en-US" dirty="0" smtClean="0"/>
              <a:t>Use of video and sound files from the Internet, following the video and music guidelines</a:t>
            </a:r>
            <a:endParaRPr lang="en-US" dirty="0"/>
          </a:p>
        </p:txBody>
      </p:sp>
      <p:sp>
        <p:nvSpPr>
          <p:cNvPr id="4" name="Content Placeholder 3"/>
          <p:cNvSpPr>
            <a:spLocks noGrp="1"/>
          </p:cNvSpPr>
          <p:nvPr>
            <p:ph sz="half" idx="2"/>
          </p:nvPr>
        </p:nvSpPr>
        <p:spPr>
          <a:xfrm>
            <a:off x="4648200" y="2249425"/>
            <a:ext cx="4038600" cy="2017776"/>
          </a:xfrm>
        </p:spPr>
        <p:txBody>
          <a:bodyPr/>
          <a:lstStyle/>
          <a:p>
            <a:pPr>
              <a:buNone/>
            </a:pPr>
            <a:r>
              <a:rPr lang="en-US" dirty="0" smtClean="0"/>
              <a:t>Not allowed</a:t>
            </a:r>
          </a:p>
          <a:p>
            <a:r>
              <a:rPr lang="en-US" dirty="0" smtClean="0"/>
              <a:t>Reposting the content to the Internet without permission</a:t>
            </a:r>
          </a:p>
          <a:p>
            <a:r>
              <a:rPr lang="en-US" dirty="0" smtClean="0"/>
              <a:t>Posting “bootlegged” material</a:t>
            </a:r>
            <a:endParaRPr lang="en-US" dirty="0"/>
          </a:p>
        </p:txBody>
      </p:sp>
      <p:sp>
        <p:nvSpPr>
          <p:cNvPr id="5" name="Footer Placeholder 4"/>
          <p:cNvSpPr>
            <a:spLocks noGrp="1"/>
          </p:cNvSpPr>
          <p:nvPr>
            <p:ph type="ftr" sz="quarter" idx="11"/>
          </p:nvPr>
        </p:nvSpPr>
        <p:spPr>
          <a:xfrm>
            <a:off x="4953000" y="612648"/>
            <a:ext cx="1630680" cy="606552"/>
          </a:xfrm>
        </p:spPr>
        <p:txBody>
          <a:bodyPr/>
          <a:lstStyle/>
          <a:p>
            <a:r>
              <a:rPr lang="en-US" dirty="0" smtClean="0"/>
              <a:t>Chris Margocs</a:t>
            </a:r>
          </a:p>
          <a:p>
            <a:r>
              <a:rPr lang="en-US" dirty="0" smtClean="0"/>
              <a:t>   MLS Graduate Student</a:t>
            </a:r>
          </a:p>
          <a:p>
            <a:r>
              <a:rPr lang="en-US" dirty="0" smtClean="0"/>
              <a:t>   Sam Houston State University   Spring 2012</a:t>
            </a:r>
            <a:endParaRPr lang="en-US" dirty="0"/>
          </a:p>
        </p:txBody>
      </p:sp>
      <p:sp>
        <p:nvSpPr>
          <p:cNvPr id="6" name="TextBox 5"/>
          <p:cNvSpPr txBox="1"/>
          <p:nvPr/>
        </p:nvSpPr>
        <p:spPr>
          <a:xfrm>
            <a:off x="533400" y="5867400"/>
            <a:ext cx="8077200" cy="307777"/>
          </a:xfrm>
          <a:prstGeom prst="rect">
            <a:avLst/>
          </a:prstGeom>
          <a:noFill/>
        </p:spPr>
        <p:txBody>
          <a:bodyPr wrap="square" rtlCol="0">
            <a:spAutoFit/>
          </a:bodyPr>
          <a:lstStyle/>
          <a:p>
            <a:r>
              <a:rPr lang="en-US" sz="1400" dirty="0" smtClean="0"/>
              <a:t>Technology and Learning. (2005).  </a:t>
            </a:r>
            <a:r>
              <a:rPr lang="en-US" sz="1400" i="1" dirty="0" smtClean="0"/>
              <a:t>Copyright and Fair Use Guidelines for Teachers.</a:t>
            </a:r>
            <a:endParaRPr lang="en-US" sz="1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990600"/>
            <a:ext cx="3505200" cy="457200"/>
          </a:xfrm>
        </p:spPr>
        <p:txBody>
          <a:bodyPr>
            <a:normAutofit/>
          </a:bodyPr>
          <a:lstStyle/>
          <a:p>
            <a:r>
              <a:rPr lang="en-US" sz="2400" dirty="0" smtClean="0"/>
              <a:t>A very handy guide!</a:t>
            </a:r>
            <a:endParaRPr lang="en-US" sz="2400" dirty="0"/>
          </a:p>
        </p:txBody>
      </p:sp>
      <p:sp>
        <p:nvSpPr>
          <p:cNvPr id="3" name="Footer Placeholder 2"/>
          <p:cNvSpPr>
            <a:spLocks noGrp="1"/>
          </p:cNvSpPr>
          <p:nvPr>
            <p:ph type="ftr" sz="quarter" idx="11"/>
          </p:nvPr>
        </p:nvSpPr>
        <p:spPr>
          <a:xfrm>
            <a:off x="5257800" y="612648"/>
            <a:ext cx="1828800" cy="530352"/>
          </a:xfrm>
        </p:spPr>
        <p:txBody>
          <a:bodyPr/>
          <a:lstStyle/>
          <a:p>
            <a:r>
              <a:rPr lang="en-US" dirty="0" smtClean="0"/>
              <a:t>Chris Margocs </a:t>
            </a:r>
          </a:p>
          <a:p>
            <a:r>
              <a:rPr lang="en-US" dirty="0" smtClean="0"/>
              <a:t>  MLS Graduate Student</a:t>
            </a:r>
          </a:p>
          <a:p>
            <a:r>
              <a:rPr lang="en-US" dirty="0" smtClean="0"/>
              <a:t>   Sam Houston State University   Spring 2012</a:t>
            </a:r>
            <a:endParaRPr lang="en-US" dirty="0"/>
          </a:p>
        </p:txBody>
      </p:sp>
      <p:pic>
        <p:nvPicPr>
          <p:cNvPr id="4" name="Picture 3"/>
          <p:cNvPicPr/>
          <p:nvPr/>
        </p:nvPicPr>
        <p:blipFill>
          <a:blip r:embed="rId3" cstate="print"/>
          <a:srcRect l="8814" t="19639" r="7051" b="5611"/>
          <a:stretch>
            <a:fillRect/>
          </a:stretch>
        </p:blipFill>
        <p:spPr bwMode="auto">
          <a:xfrm>
            <a:off x="1219201" y="1652587"/>
            <a:ext cx="5853112" cy="3910013"/>
          </a:xfrm>
          <a:prstGeom prst="rect">
            <a:avLst/>
          </a:prstGeom>
          <a:noFill/>
          <a:ln w="9525">
            <a:noFill/>
            <a:miter lim="800000"/>
            <a:headEnd/>
            <a:tailEnd/>
          </a:ln>
        </p:spPr>
      </p:pic>
      <p:sp>
        <p:nvSpPr>
          <p:cNvPr id="5" name="TextBox 4"/>
          <p:cNvSpPr txBox="1"/>
          <p:nvPr/>
        </p:nvSpPr>
        <p:spPr>
          <a:xfrm>
            <a:off x="304800" y="5638800"/>
            <a:ext cx="8229600" cy="646331"/>
          </a:xfrm>
          <a:prstGeom prst="rect">
            <a:avLst/>
          </a:prstGeom>
          <a:noFill/>
        </p:spPr>
        <p:txBody>
          <a:bodyPr wrap="square" rtlCol="0">
            <a:spAutoFit/>
          </a:bodyPr>
          <a:lstStyle/>
          <a:p>
            <a:r>
              <a:rPr lang="en-US" dirty="0" smtClean="0">
                <a:hlinkClick r:id="rId4"/>
              </a:rPr>
              <a:t>http://www.techlearning.com/techlearning/pdf/events/techforum/tx05/TeacherCopyright_chart.pdf</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914400"/>
          </a:xfrm>
        </p:spPr>
        <p:txBody>
          <a:bodyPr>
            <a:normAutofit/>
          </a:bodyPr>
          <a:lstStyle/>
          <a:p>
            <a:r>
              <a:rPr lang="en-US" dirty="0" smtClean="0"/>
              <a:t>Additional resources</a:t>
            </a:r>
            <a:endParaRPr lang="en-US" dirty="0"/>
          </a:p>
        </p:txBody>
      </p:sp>
      <p:sp>
        <p:nvSpPr>
          <p:cNvPr id="3" name="Content Placeholder 2"/>
          <p:cNvSpPr>
            <a:spLocks noGrp="1"/>
          </p:cNvSpPr>
          <p:nvPr>
            <p:ph idx="1"/>
          </p:nvPr>
        </p:nvSpPr>
        <p:spPr>
          <a:xfrm>
            <a:off x="457200" y="1828800"/>
            <a:ext cx="8229600" cy="4745736"/>
          </a:xfrm>
        </p:spPr>
        <p:txBody>
          <a:bodyPr>
            <a:normAutofit/>
          </a:bodyPr>
          <a:lstStyle/>
          <a:p>
            <a:r>
              <a:rPr lang="en-US" sz="1800" dirty="0" smtClean="0"/>
              <a:t>A Fair Use evaluation tool, developed by Michael Brewer &amp; ALA Office for Information Technology Policy, that allows you to document your fair use for record-keeping:  </a:t>
            </a:r>
            <a:r>
              <a:rPr lang="en-US" sz="1800" dirty="0" smtClean="0">
                <a:hlinkClick r:id="rId3"/>
              </a:rPr>
              <a:t>http://librarycopyright.net/fairuse/</a:t>
            </a:r>
            <a:endParaRPr lang="en-US" sz="1800" dirty="0" smtClean="0"/>
          </a:p>
          <a:p>
            <a:pPr>
              <a:buNone/>
            </a:pPr>
            <a:endParaRPr lang="en-US" sz="1800" dirty="0" smtClean="0"/>
          </a:p>
          <a:p>
            <a:r>
              <a:rPr lang="en-US" sz="1800" dirty="0" smtClean="0"/>
              <a:t>Tech &amp; Learning articles on copyright, including lessons for students:  </a:t>
            </a:r>
            <a:r>
              <a:rPr lang="en-US" sz="1800" dirty="0" smtClean="0">
                <a:hlinkClick r:id="rId4"/>
              </a:rPr>
              <a:t>http://www.techlearning.com/section/Copyright/31/page/1</a:t>
            </a:r>
            <a:endParaRPr lang="en-US" sz="1800" dirty="0" smtClean="0"/>
          </a:p>
          <a:p>
            <a:pPr>
              <a:buNone/>
            </a:pPr>
            <a:endParaRPr lang="en-US" sz="1800" dirty="0" smtClean="0"/>
          </a:p>
          <a:p>
            <a:r>
              <a:rPr lang="en-US" sz="1800" dirty="0" smtClean="0"/>
              <a:t>Fair Use checklist, from Columbia University Libraries:  </a:t>
            </a:r>
            <a:r>
              <a:rPr lang="en-US" sz="1800" dirty="0" smtClean="0">
                <a:hlinkClick r:id="rId5"/>
              </a:rPr>
              <a:t>http://copyright.columbia.edu/copyright/fair-use/fair-use-checklist/</a:t>
            </a:r>
            <a:endParaRPr lang="en-US" sz="1800" dirty="0" smtClean="0"/>
          </a:p>
          <a:p>
            <a:pPr>
              <a:buNone/>
            </a:pPr>
            <a:endParaRPr lang="en-US" sz="1800" dirty="0" smtClean="0"/>
          </a:p>
          <a:p>
            <a:r>
              <a:rPr lang="en-US" sz="1800" dirty="0" smtClean="0"/>
              <a:t>An interactive “Copyright Navigator” by Lionel S. Sobel, Professor, Southwestern University School of Law Editor:  </a:t>
            </a:r>
            <a:r>
              <a:rPr lang="en-US" sz="1800" dirty="0" smtClean="0">
                <a:hlinkClick r:id="rId6"/>
              </a:rPr>
              <a:t>http://navigator.carolon.net/</a:t>
            </a:r>
            <a:endParaRPr lang="en-US" sz="1800" dirty="0" smtClean="0"/>
          </a:p>
          <a:p>
            <a:pPr>
              <a:buNone/>
            </a:pPr>
            <a:endParaRPr lang="en-US" sz="1800" dirty="0" smtClean="0"/>
          </a:p>
          <a:p>
            <a:pPr>
              <a:buNone/>
            </a:pPr>
            <a:r>
              <a:rPr lang="en-US" sz="1800" dirty="0" smtClean="0"/>
              <a:t> </a:t>
            </a:r>
          </a:p>
          <a:p>
            <a:endParaRPr lang="en-US" sz="1800" dirty="0" smtClean="0"/>
          </a:p>
          <a:p>
            <a:endParaRPr lang="en-US" sz="1800" dirty="0"/>
          </a:p>
        </p:txBody>
      </p:sp>
      <p:sp>
        <p:nvSpPr>
          <p:cNvPr id="4" name="Footer Placeholder 3"/>
          <p:cNvSpPr>
            <a:spLocks noGrp="1"/>
          </p:cNvSpPr>
          <p:nvPr>
            <p:ph type="ftr" sz="quarter" idx="11"/>
          </p:nvPr>
        </p:nvSpPr>
        <p:spPr>
          <a:xfrm>
            <a:off x="5257800" y="612648"/>
            <a:ext cx="1752600" cy="606552"/>
          </a:xfrm>
        </p:spPr>
        <p:txBody>
          <a:bodyPr/>
          <a:lstStyle/>
          <a:p>
            <a:r>
              <a:rPr lang="en-US" dirty="0" smtClean="0"/>
              <a:t>Chris Margocs</a:t>
            </a:r>
          </a:p>
          <a:p>
            <a:r>
              <a:rPr lang="en-US" dirty="0" smtClean="0"/>
              <a:t>   MLS Graduate Student</a:t>
            </a:r>
          </a:p>
          <a:p>
            <a:r>
              <a:rPr lang="en-US" dirty="0" smtClean="0"/>
              <a:t>   Sam Houston State University   Spring 2012</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838200"/>
            <a:ext cx="8229600" cy="1066800"/>
          </a:xfrm>
        </p:spPr>
        <p:txBody>
          <a:bodyPr/>
          <a:lstStyle/>
          <a:p>
            <a:r>
              <a:rPr lang="en-US" dirty="0" smtClean="0"/>
              <a:t>Credits</a:t>
            </a:r>
            <a:endParaRPr lang="en-US" dirty="0"/>
          </a:p>
        </p:txBody>
      </p:sp>
      <p:sp>
        <p:nvSpPr>
          <p:cNvPr id="7" name="Content Placeholder 6"/>
          <p:cNvSpPr>
            <a:spLocks noGrp="1"/>
          </p:cNvSpPr>
          <p:nvPr>
            <p:ph idx="1"/>
          </p:nvPr>
        </p:nvSpPr>
        <p:spPr>
          <a:xfrm>
            <a:off x="457200" y="1752600"/>
            <a:ext cx="8229600" cy="4325112"/>
          </a:xfrm>
        </p:spPr>
        <p:txBody>
          <a:bodyPr>
            <a:normAutofit/>
          </a:bodyPr>
          <a:lstStyle/>
          <a:p>
            <a:r>
              <a:rPr lang="en-US" sz="1800" dirty="0" smtClean="0"/>
              <a:t>American Library Association.  (2009).  </a:t>
            </a:r>
            <a:r>
              <a:rPr lang="en-US" sz="1800" i="1" dirty="0" smtClean="0"/>
              <a:t>Performance of or showing films in the classroom.  </a:t>
            </a:r>
            <a:r>
              <a:rPr lang="en-US" sz="1800" dirty="0" smtClean="0"/>
              <a:t>Retrieved 3/19/12 from </a:t>
            </a:r>
            <a:r>
              <a:rPr lang="en-US" sz="1800" dirty="0" smtClean="0">
                <a:hlinkClick r:id="rId3"/>
              </a:rPr>
              <a:t>http://www.ala.org/advocacy/sites/ala.org.advocacy/files/content/copyright/fairuse/digitalclassroomdelivery/webdigitalpsafinal.pdf</a:t>
            </a:r>
            <a:r>
              <a:rPr lang="en-US" sz="1800" dirty="0" smtClean="0"/>
              <a:t> </a:t>
            </a:r>
          </a:p>
          <a:p>
            <a:pPr>
              <a:buNone/>
            </a:pPr>
            <a:endParaRPr lang="en-US" sz="1800" i="1" dirty="0" smtClean="0"/>
          </a:p>
          <a:p>
            <a:r>
              <a:rPr lang="en-US" sz="1800" dirty="0" smtClean="0"/>
              <a:t>Technology and Learning. (2005).  </a:t>
            </a:r>
            <a:r>
              <a:rPr lang="en-US" sz="1800" i="1" dirty="0" smtClean="0"/>
              <a:t>Copyright and Fair Use Guidelines for Teachers.  </a:t>
            </a:r>
            <a:r>
              <a:rPr lang="en-US" sz="1800" dirty="0" smtClean="0"/>
              <a:t>Retrieved 3/19/12 from </a:t>
            </a:r>
            <a:r>
              <a:rPr lang="en-US" sz="1800" dirty="0" smtClean="0">
                <a:hlinkClick r:id="rId4"/>
              </a:rPr>
              <a:t>http://www.techlearning.com/techlearning/pdf/events/techforum/tx05/TeacherCopyright_chart.pdf</a:t>
            </a:r>
            <a:r>
              <a:rPr lang="en-US" sz="1800" dirty="0" smtClean="0"/>
              <a:t> </a:t>
            </a:r>
          </a:p>
          <a:p>
            <a:pPr>
              <a:buNone/>
            </a:pPr>
            <a:endParaRPr lang="en-US" sz="1800" i="1" dirty="0" smtClean="0"/>
          </a:p>
          <a:p>
            <a:r>
              <a:rPr lang="en-US" sz="1800" dirty="0" smtClean="0"/>
              <a:t>U.S. Copyright Office. (2009).  </a:t>
            </a:r>
            <a:r>
              <a:rPr lang="en-US" sz="1800" i="1" dirty="0" smtClean="0"/>
              <a:t>Reproduction of copyrighted works by educators and librarians</a:t>
            </a:r>
            <a:r>
              <a:rPr lang="en-US" sz="1800" dirty="0" smtClean="0"/>
              <a:t>.  Retrieved 4/11/12 from </a:t>
            </a:r>
            <a:r>
              <a:rPr lang="en-US" sz="1800" u="sng" dirty="0" smtClean="0">
                <a:hlinkClick r:id="rId5"/>
              </a:rPr>
              <a:t>http://www.copyright.gov/circs/circ21.pdf</a:t>
            </a:r>
            <a:endParaRPr lang="en-US" sz="1800" dirty="0" smtClean="0"/>
          </a:p>
          <a:p>
            <a:pPr>
              <a:buNone/>
            </a:pPr>
            <a:endParaRPr lang="en-US" sz="2000" dirty="0"/>
          </a:p>
        </p:txBody>
      </p:sp>
      <p:sp>
        <p:nvSpPr>
          <p:cNvPr id="5" name="Footer Placeholder 4"/>
          <p:cNvSpPr>
            <a:spLocks noGrp="1"/>
          </p:cNvSpPr>
          <p:nvPr>
            <p:ph type="ftr" sz="quarter" idx="11"/>
          </p:nvPr>
        </p:nvSpPr>
        <p:spPr>
          <a:xfrm>
            <a:off x="5029200" y="612648"/>
            <a:ext cx="1828800" cy="606552"/>
          </a:xfrm>
        </p:spPr>
        <p:txBody>
          <a:bodyPr/>
          <a:lstStyle/>
          <a:p>
            <a:r>
              <a:rPr lang="en-US" dirty="0" smtClean="0"/>
              <a:t>Chris Margocs</a:t>
            </a:r>
          </a:p>
          <a:p>
            <a:r>
              <a:rPr lang="en-US" dirty="0" smtClean="0"/>
              <a:t>   MLS Graduate Student</a:t>
            </a:r>
          </a:p>
          <a:p>
            <a:r>
              <a:rPr lang="en-US" dirty="0" smtClean="0"/>
              <a:t>   Sam Houston State University   Spring 2012</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245</TotalTime>
  <Words>1038</Words>
  <Application>Microsoft Office PowerPoint</Application>
  <PresentationFormat>On-screen Show (4:3)</PresentationFormat>
  <Paragraphs>131</Paragraphs>
  <Slides>9</Slides>
  <Notes>9</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Urban</vt:lpstr>
      <vt:lpstr>Copyright/ Fair Use for Teachers</vt:lpstr>
      <vt:lpstr>Factors considered for fair use</vt:lpstr>
      <vt:lpstr>Print Materials</vt:lpstr>
      <vt:lpstr>Video</vt:lpstr>
      <vt:lpstr>Music</vt:lpstr>
      <vt:lpstr>Digital content</vt:lpstr>
      <vt:lpstr>A very handy guide!</vt:lpstr>
      <vt:lpstr>Additional resources</vt:lpstr>
      <vt:lpstr>Credits</vt:lpstr>
    </vt:vector>
  </TitlesOfParts>
  <Company>RRISD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Fair Use for Teachers</dc:title>
  <dc:creator>109margocsc</dc:creator>
  <cp:lastModifiedBy>Chris</cp:lastModifiedBy>
  <cp:revision>41</cp:revision>
  <dcterms:created xsi:type="dcterms:W3CDTF">2012-04-09T21:06:15Z</dcterms:created>
  <dcterms:modified xsi:type="dcterms:W3CDTF">2012-04-15T19:28:34Z</dcterms:modified>
</cp:coreProperties>
</file>